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Mon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2D82ED-ED15-4C11-83C3-7BAE021F1087}">
  <a:tblStyle styleId="{2E2D82ED-ED15-4C11-83C3-7BAE021F108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ono-regular.fntdata"/><Relationship Id="rId25" Type="http://schemas.openxmlformats.org/officeDocument/2006/relationships/slide" Target="slides/slide19.xml"/><Relationship Id="rId28" Type="http://schemas.openxmlformats.org/officeDocument/2006/relationships/font" Target="fonts/RobotoMono-italic.fntdata"/><Relationship Id="rId27" Type="http://schemas.openxmlformats.org/officeDocument/2006/relationships/font" Target="fonts/RobotoMon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Mon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d920bd0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d920bd0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d920bd0e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4d920bd0e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methods structure (Dolma)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d920bd0e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d920bd0e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Dolma</a:t>
            </a:r>
            <a:br>
              <a:rPr lang="en"/>
            </a:br>
            <a:r>
              <a:rPr lang="en"/>
              <a:t>This </a:t>
            </a:r>
            <a:r>
              <a:rPr lang="en"/>
              <a:t>satisfies G. repo structure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f68075ac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f68075a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Dolma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f68075a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f68075a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Dolma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d920bd0e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d920bd0e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different tests and their functions:</a:t>
            </a:r>
            <a:endParaRPr/>
          </a:p>
          <a:p>
            <a:pPr indent="0" lvl="0" marL="0" rtl="0" algn="l">
              <a:spcBef>
                <a:spcPts val="0"/>
              </a:spcBef>
              <a:spcAft>
                <a:spcPts val="0"/>
              </a:spcAft>
              <a:buNone/>
            </a:pPr>
            <a:r>
              <a:rPr lang="en"/>
              <a:t>(Soren </a:t>
            </a:r>
            <a:r>
              <a:rPr lang="en"/>
              <a:t>can do but anyone is welcome to take)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d920bd0e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4d920bd0e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Komi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d920bd0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d920bd0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how we will present the demo:</a:t>
            </a:r>
            <a:endParaRPr/>
          </a:p>
          <a:p>
            <a:pPr indent="0" lvl="0" marL="0" rtl="0" algn="l">
              <a:spcBef>
                <a:spcPts val="0"/>
              </a:spcBef>
              <a:spcAft>
                <a:spcPts val="0"/>
              </a:spcAft>
              <a:buNone/>
            </a:pPr>
            <a:r>
              <a:rPr lang="en"/>
              <a:t>Soren will do general things + donations button</a:t>
            </a:r>
            <a:endParaRPr/>
          </a:p>
          <a:p>
            <a:pPr indent="0" lvl="0" marL="0" rtl="0" algn="l">
              <a:spcBef>
                <a:spcPts val="0"/>
              </a:spcBef>
              <a:spcAft>
                <a:spcPts val="0"/>
              </a:spcAft>
              <a:buNone/>
            </a:pPr>
            <a:r>
              <a:rPr lang="en"/>
              <a:t>Dolma will present new changes in filters</a:t>
            </a:r>
            <a:endParaRPr/>
          </a:p>
          <a:p>
            <a:pPr indent="0" lvl="0" marL="0" rtl="0" algn="l">
              <a:spcBef>
                <a:spcPts val="0"/>
              </a:spcBef>
              <a:spcAft>
                <a:spcPts val="0"/>
              </a:spcAft>
              <a:buNone/>
            </a:pPr>
            <a:r>
              <a:rPr lang="en"/>
              <a:t>Dan will present admin profile and the things that go along with that (okaying posts, taking down posts)</a:t>
            </a:r>
            <a:endParaRPr/>
          </a:p>
          <a:p>
            <a:pPr indent="0" lvl="0" marL="0" rtl="0" algn="l">
              <a:spcBef>
                <a:spcPts val="0"/>
              </a:spcBef>
              <a:spcAft>
                <a:spcPts val="0"/>
              </a:spcAft>
              <a:buClr>
                <a:schemeClr val="dk1"/>
              </a:buClr>
              <a:buSzPts val="1100"/>
              <a:buFont typeface="Arial"/>
              <a:buNone/>
            </a:pPr>
            <a:r>
              <a:rPr lang="en">
                <a:solidFill>
                  <a:schemeClr val="dk1"/>
                </a:solidFill>
              </a:rPr>
              <a:t>Komi will go over tests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d920bd0e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d920bd0e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d920bd0e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d920bd0e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Soren</a:t>
            </a:r>
            <a:endParaRPr/>
          </a:p>
          <a:p>
            <a:pPr indent="0" lvl="0" marL="0" rtl="0" algn="l">
              <a:spcBef>
                <a:spcPts val="0"/>
              </a:spcBef>
              <a:spcAft>
                <a:spcPts val="0"/>
              </a:spcAft>
              <a:buNone/>
            </a:pPr>
            <a:r>
              <a:rPr lang="en"/>
              <a:t>If this project were to </a:t>
            </a:r>
            <a:r>
              <a:rPr lang="en"/>
              <a:t>continue</a:t>
            </a:r>
            <a:r>
              <a:rPr lang="en"/>
              <a:t> after this semester, what are some changes we would take to further refine the project</a:t>
            </a:r>
            <a:endParaRPr/>
          </a:p>
          <a:p>
            <a:pPr indent="0" lvl="0" marL="0" rtl="0" algn="l">
              <a:spcBef>
                <a:spcPts val="0"/>
              </a:spcBef>
              <a:spcAft>
                <a:spcPts val="0"/>
              </a:spcAft>
              <a:buNone/>
            </a:pPr>
            <a:r>
              <a:rPr lang="en"/>
              <a:t>Short and longer term goals</a:t>
            </a:r>
            <a:endParaRPr/>
          </a:p>
          <a:p>
            <a:pPr indent="0" lvl="0" marL="0" rtl="0" algn="l">
              <a:spcBef>
                <a:spcPts val="0"/>
              </a:spcBef>
              <a:spcAft>
                <a:spcPts val="0"/>
              </a:spcAft>
              <a:buNone/>
            </a:pPr>
            <a:r>
              <a:rPr lang="en"/>
              <a:t>Satisfies “</a:t>
            </a:r>
            <a:r>
              <a:rPr lang="en" sz="1200">
                <a:solidFill>
                  <a:schemeClr val="dk1"/>
                </a:solidFill>
              </a:rPr>
              <a:t>c. 3 most important things learned”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d920bd0e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d920bd0e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4d920bd0e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4d920bd0e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Soren</a:t>
            </a:r>
            <a:endParaRPr/>
          </a:p>
          <a:p>
            <a:pPr indent="0" lvl="0" marL="0" rtl="0" algn="l">
              <a:spcBef>
                <a:spcPts val="0"/>
              </a:spcBef>
              <a:spcAft>
                <a:spcPts val="0"/>
              </a:spcAft>
              <a:buNone/>
            </a:pPr>
            <a:r>
              <a:rPr lang="en"/>
              <a:t>Go over what our project is and its purpose</a:t>
            </a:r>
            <a:endParaRPr/>
          </a:p>
          <a:p>
            <a:pPr indent="0" lvl="0" marL="0" rtl="0" algn="l">
              <a:spcBef>
                <a:spcPts val="0"/>
              </a:spcBef>
              <a:spcAft>
                <a:spcPts val="0"/>
              </a:spcAft>
              <a:buNone/>
            </a:pPr>
            <a:r>
              <a:rPr lang="en"/>
              <a:t>Talk about what we are going to talk about in our presentation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4f68075ac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4f68075ac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4f68075ac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4f68075ac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br>
              <a:rPr lang="en"/>
            </a:br>
            <a:r>
              <a:rPr lang="en"/>
              <a:t>Talk about the bots flooding the database -&gt; admin user to moderate posts before they are publicly displayed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f68075ace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f68075ace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d920bd0e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d920bd0e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a:p>
            <a:pPr indent="0" lvl="0" marL="0" rtl="0" algn="l">
              <a:spcBef>
                <a:spcPts val="0"/>
              </a:spcBef>
              <a:spcAft>
                <a:spcPts val="0"/>
              </a:spcAft>
              <a:buNone/>
            </a:pPr>
            <a:r>
              <a:rPr lang="en"/>
              <a:t>Feedback -&gt; notifications tab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d920bd0e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d920bd0e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a:p>
            <a:pPr indent="0" lvl="0" marL="0" rtl="0" algn="l">
              <a:spcBef>
                <a:spcPts val="0"/>
              </a:spcBef>
              <a:spcAft>
                <a:spcPts val="0"/>
              </a:spcAft>
              <a:buNone/>
            </a:pPr>
            <a:r>
              <a:rPr lang="en"/>
              <a:t>Other new integrations:</a:t>
            </a:r>
            <a:br>
              <a:rPr lang="en"/>
            </a:br>
            <a:r>
              <a:rPr lang="en"/>
              <a:t>Filters to decide what type of posts you would like to see</a:t>
            </a:r>
            <a:endParaRPr/>
          </a:p>
          <a:p>
            <a:pPr indent="0" lvl="0" marL="0" rtl="0" algn="l">
              <a:spcBef>
                <a:spcPts val="0"/>
              </a:spcBef>
              <a:spcAft>
                <a:spcPts val="0"/>
              </a:spcAft>
              <a:buNone/>
            </a:pPr>
            <a:r>
              <a:rPr lang="en"/>
              <a:t>Notifications for donations and posts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f68075a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4f68075a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Dolma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41950"/>
            <a:ext cx="8520600" cy="20526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38761D"/>
                </a:solidFill>
              </a:rPr>
              <a:t>Mutual Aid Database</a:t>
            </a:r>
            <a:endParaRPr>
              <a:solidFill>
                <a:srgbClr val="38761D"/>
              </a:solidFill>
            </a:endParaRPr>
          </a:p>
        </p:txBody>
      </p:sp>
      <p:sp>
        <p:nvSpPr>
          <p:cNvPr id="55" name="Google Shape;55;p13"/>
          <p:cNvSpPr txBox="1"/>
          <p:nvPr>
            <p:ph idx="1" type="subTitle"/>
          </p:nvPr>
        </p:nvSpPr>
        <p:spPr>
          <a:xfrm>
            <a:off x="311700" y="2394550"/>
            <a:ext cx="8520600" cy="5652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solidFill>
                  <a:srgbClr val="38761D"/>
                </a:solidFill>
              </a:rPr>
              <a:t>Milestone 2.0</a:t>
            </a:r>
            <a:endParaRPr>
              <a:solidFill>
                <a:srgbClr val="38761D"/>
              </a:solidFill>
            </a:endParaRPr>
          </a:p>
        </p:txBody>
      </p:sp>
      <p:sp>
        <p:nvSpPr>
          <p:cNvPr id="56" name="Google Shape;56;p13"/>
          <p:cNvSpPr txBox="1"/>
          <p:nvPr/>
        </p:nvSpPr>
        <p:spPr>
          <a:xfrm>
            <a:off x="727100" y="3341175"/>
            <a:ext cx="75441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highlight>
                  <a:srgbClr val="FFFFFF"/>
                </a:highlight>
              </a:rPr>
              <a:t>Application by: Dolma Rawat, Daniel Pham, Soren Laskin &amp; Komi Adomayakpor</a:t>
            </a:r>
            <a:endParaRPr sz="1800">
              <a:solidFill>
                <a:schemeClr val="dk2"/>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Agile Methods</a:t>
            </a:r>
            <a:endParaRPr/>
          </a:p>
        </p:txBody>
      </p:sp>
      <p:sp>
        <p:nvSpPr>
          <p:cNvPr id="117" name="Google Shape;117;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ctrTitle"/>
          </p:nvPr>
        </p:nvSpPr>
        <p:spPr>
          <a:xfrm>
            <a:off x="192075" y="-61075"/>
            <a:ext cx="8520600" cy="1617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Extreme Programming(XP)/Repo Structure</a:t>
            </a:r>
            <a:endParaRPr/>
          </a:p>
        </p:txBody>
      </p:sp>
      <p:sp>
        <p:nvSpPr>
          <p:cNvPr id="123" name="Google Shape;123;p23"/>
          <p:cNvSpPr txBox="1"/>
          <p:nvPr>
            <p:ph idx="1" type="subTitle"/>
          </p:nvPr>
        </p:nvSpPr>
        <p:spPr>
          <a:xfrm>
            <a:off x="311700" y="1465675"/>
            <a:ext cx="8520600" cy="3211500"/>
          </a:xfrm>
          <a:prstGeom prst="rect">
            <a:avLst/>
          </a:prstGeom>
        </p:spPr>
        <p:txBody>
          <a:bodyPr anchorCtr="0" anchor="t" bIns="91425" lIns="91425" spcFirstLastPara="1" rIns="91425" wrap="square" tIns="91425">
            <a:normAutofit lnSpcReduction="20000"/>
          </a:bodyPr>
          <a:lstStyle/>
          <a:p>
            <a:pPr indent="-406400" lvl="0" marL="457200" rtl="0" algn="l">
              <a:spcBef>
                <a:spcPts val="0"/>
              </a:spcBef>
              <a:spcAft>
                <a:spcPts val="0"/>
              </a:spcAft>
              <a:buSzPts val="2800"/>
              <a:buChar char="●"/>
            </a:pPr>
            <a:r>
              <a:rPr lang="en"/>
              <a:t>Pair Programming to decrease the amount of devs pushing old, broken or untested code</a:t>
            </a:r>
            <a:endParaRPr/>
          </a:p>
          <a:p>
            <a:pPr indent="-406400" lvl="0" marL="457200" rtl="0" algn="l">
              <a:spcBef>
                <a:spcPts val="0"/>
              </a:spcBef>
              <a:spcAft>
                <a:spcPts val="0"/>
              </a:spcAft>
              <a:buSzPts val="2800"/>
              <a:buChar char="●"/>
            </a:pPr>
            <a:r>
              <a:rPr lang="en"/>
              <a:t>Issues with </a:t>
            </a:r>
            <a:r>
              <a:rPr lang="en"/>
              <a:t>synchronous</a:t>
            </a:r>
            <a:r>
              <a:rPr lang="en"/>
              <a:t> coding on github, so we worked with pairs and confirmed it with one person to push</a:t>
            </a:r>
            <a:endParaRPr/>
          </a:p>
          <a:p>
            <a:pPr indent="-406400" lvl="0" marL="457200" rtl="0" algn="l">
              <a:spcBef>
                <a:spcPts val="0"/>
              </a:spcBef>
              <a:spcAft>
                <a:spcPts val="0"/>
              </a:spcAft>
              <a:buSzPts val="2800"/>
              <a:buChar char="●"/>
            </a:pPr>
            <a:r>
              <a:rPr lang="en"/>
              <a:t>Created a different branch- Dev branch and let one person push to main, main was always working and tested code.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ctrTitle"/>
          </p:nvPr>
        </p:nvSpPr>
        <p:spPr>
          <a:xfrm>
            <a:off x="510450" y="1257300"/>
            <a:ext cx="8123100" cy="581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Iterations: </a:t>
            </a:r>
            <a:endParaRPr/>
          </a:p>
          <a:p>
            <a:pPr indent="0" lvl="0" marL="0" rtl="0" algn="ctr">
              <a:spcBef>
                <a:spcPts val="0"/>
              </a:spcBef>
              <a:spcAft>
                <a:spcPts val="0"/>
              </a:spcAft>
              <a:buNone/>
            </a:pPr>
            <a:r>
              <a:t/>
            </a:r>
            <a:endParaRPr/>
          </a:p>
        </p:txBody>
      </p:sp>
      <p:sp>
        <p:nvSpPr>
          <p:cNvPr id="129" name="Google Shape;129;p24"/>
          <p:cNvSpPr txBox="1"/>
          <p:nvPr>
            <p:ph idx="1" type="subTitle"/>
          </p:nvPr>
        </p:nvSpPr>
        <p:spPr>
          <a:xfrm>
            <a:off x="510450" y="1257300"/>
            <a:ext cx="8123100" cy="34854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en"/>
              <a:t>Iteration 1: Built out the captcha feature for the login functionality</a:t>
            </a:r>
            <a:endParaRPr/>
          </a:p>
          <a:p>
            <a:pPr indent="0" lvl="0" marL="0" rtl="0" algn="ctr">
              <a:spcBef>
                <a:spcPts val="0"/>
              </a:spcBef>
              <a:spcAft>
                <a:spcPts val="0"/>
              </a:spcAft>
              <a:buNone/>
            </a:pPr>
            <a:r>
              <a:rPr lang="en"/>
              <a:t>Iteration 2: Focused on having an instructions page for the posting content for the users</a:t>
            </a:r>
            <a:endParaRPr/>
          </a:p>
          <a:p>
            <a:pPr indent="0" lvl="0" marL="0" rtl="0" algn="ctr">
              <a:spcBef>
                <a:spcPts val="0"/>
              </a:spcBef>
              <a:spcAft>
                <a:spcPts val="0"/>
              </a:spcAft>
              <a:buNone/>
            </a:pPr>
            <a:r>
              <a:rPr lang="en"/>
              <a:t>Iteration 3: Created categories for the posts based on what the content is about</a:t>
            </a:r>
            <a:endParaRPr/>
          </a:p>
          <a:p>
            <a:pPr indent="0" lvl="0" marL="0" rtl="0" algn="ctr">
              <a:spcBef>
                <a:spcPts val="0"/>
              </a:spcBef>
              <a:spcAft>
                <a:spcPts val="0"/>
              </a:spcAft>
              <a:buNone/>
            </a:pPr>
            <a:r>
              <a:rPr lang="en"/>
              <a:t>Iteration 4: Created a review functionality for the admin to approve the posts before it is posted on the main feed </a:t>
            </a:r>
            <a:endParaRPr/>
          </a:p>
          <a:p>
            <a:pPr indent="0" lvl="0" marL="0" rtl="0" algn="ctr">
              <a:spcBef>
                <a:spcPts val="0"/>
              </a:spcBef>
              <a:spcAft>
                <a:spcPts val="0"/>
              </a:spcAft>
              <a:buNone/>
            </a:pPr>
            <a:r>
              <a:rPr lang="en"/>
              <a:t>Iteration 5: </a:t>
            </a:r>
            <a:r>
              <a:rPr lang="en"/>
              <a:t>Created an in-app solution to contribute to donations for all users.</a:t>
            </a: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ctrTitle"/>
          </p:nvPr>
        </p:nvSpPr>
        <p:spPr>
          <a:xfrm>
            <a:off x="510450" y="404650"/>
            <a:ext cx="81231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980"/>
              <a:t>Burn down chart and recording the meetings </a:t>
            </a:r>
            <a:endParaRPr sz="2980"/>
          </a:p>
        </p:txBody>
      </p:sp>
      <p:sp>
        <p:nvSpPr>
          <p:cNvPr id="135" name="Google Shape;135;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36" name="Google Shape;136;p25" title="Screenshot 2025-04-23 at 6.52.55 PM.png"/>
          <p:cNvPicPr preferRelativeResize="0"/>
          <p:nvPr/>
        </p:nvPicPr>
        <p:blipFill>
          <a:blip r:embed="rId3">
            <a:alphaModFix/>
          </a:blip>
          <a:stretch>
            <a:fillRect/>
          </a:stretch>
        </p:blipFill>
        <p:spPr>
          <a:xfrm>
            <a:off x="1465600" y="1197250"/>
            <a:ext cx="6383524" cy="3757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ctrTitle"/>
          </p:nvPr>
        </p:nvSpPr>
        <p:spPr>
          <a:xfrm>
            <a:off x="112950" y="69600"/>
            <a:ext cx="8520600" cy="1074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Testing/refining code</a:t>
            </a:r>
            <a:endParaRPr/>
          </a:p>
        </p:txBody>
      </p:sp>
      <p:graphicFrame>
        <p:nvGraphicFramePr>
          <p:cNvPr id="142" name="Google Shape;142;p26"/>
          <p:cNvGraphicFramePr/>
          <p:nvPr/>
        </p:nvGraphicFramePr>
        <p:xfrm>
          <a:off x="856213" y="1144200"/>
          <a:ext cx="3000000" cy="3000000"/>
        </p:xfrm>
        <a:graphic>
          <a:graphicData uri="http://schemas.openxmlformats.org/drawingml/2006/table">
            <a:tbl>
              <a:tblPr>
                <a:noFill/>
                <a:tableStyleId>{2E2D82ED-ED15-4C11-83C3-7BAE021F1087}</a:tableStyleId>
              </a:tblPr>
              <a:tblGrid>
                <a:gridCol w="873550"/>
                <a:gridCol w="1130900"/>
                <a:gridCol w="2955950"/>
                <a:gridCol w="2215025"/>
              </a:tblGrid>
              <a:tr h="491800">
                <a:tc>
                  <a:txBody>
                    <a:bodyPr/>
                    <a:lstStyle/>
                    <a:p>
                      <a:pPr indent="0" lvl="0" marL="0" rtl="0" algn="ctr">
                        <a:lnSpc>
                          <a:spcPct val="115000"/>
                        </a:lnSpc>
                        <a:spcBef>
                          <a:spcPts val="0"/>
                        </a:spcBef>
                        <a:spcAft>
                          <a:spcPts val="0"/>
                        </a:spcAft>
                        <a:buNone/>
                      </a:pPr>
                      <a:r>
                        <a:rPr b="1" lang="en" sz="1100"/>
                        <a:t>Test Name</a:t>
                      </a:r>
                      <a:endParaRPr b="1" sz="1100"/>
                    </a:p>
                  </a:txBody>
                  <a:tcPr marT="91425" marB="91425" marR="91425" marL="91425">
                    <a:solidFill>
                      <a:schemeClr val="dk1"/>
                    </a:solidFill>
                  </a:tcPr>
                </a:tc>
                <a:tc>
                  <a:txBody>
                    <a:bodyPr/>
                    <a:lstStyle/>
                    <a:p>
                      <a:pPr indent="0" lvl="0" marL="0" rtl="0" algn="ctr">
                        <a:lnSpc>
                          <a:spcPct val="115000"/>
                        </a:lnSpc>
                        <a:spcBef>
                          <a:spcPts val="0"/>
                        </a:spcBef>
                        <a:spcAft>
                          <a:spcPts val="0"/>
                        </a:spcAft>
                        <a:buNone/>
                      </a:pPr>
                      <a:r>
                        <a:rPr b="1" lang="en" sz="1100"/>
                        <a:t>Test files</a:t>
                      </a:r>
                      <a:endParaRPr b="1" sz="1100"/>
                    </a:p>
                  </a:txBody>
                  <a:tcPr marT="91425" marB="91425" marR="91425" marL="91425">
                    <a:solidFill>
                      <a:schemeClr val="dk1"/>
                    </a:solidFill>
                  </a:tcPr>
                </a:tc>
                <a:tc>
                  <a:txBody>
                    <a:bodyPr/>
                    <a:lstStyle/>
                    <a:p>
                      <a:pPr indent="0" lvl="0" marL="0" rtl="0" algn="ctr">
                        <a:lnSpc>
                          <a:spcPct val="115000"/>
                        </a:lnSpc>
                        <a:spcBef>
                          <a:spcPts val="0"/>
                        </a:spcBef>
                        <a:spcAft>
                          <a:spcPts val="0"/>
                        </a:spcAft>
                        <a:buNone/>
                      </a:pPr>
                      <a:r>
                        <a:rPr b="1" lang="en" sz="1100"/>
                        <a:t>Test Inclusions</a:t>
                      </a:r>
                      <a:endParaRPr b="1" sz="1100"/>
                    </a:p>
                  </a:txBody>
                  <a:tcPr marT="91425" marB="91425" marR="91425" marL="91425">
                    <a:solidFill>
                      <a:schemeClr val="dk1"/>
                    </a:solidFill>
                  </a:tcPr>
                </a:tc>
                <a:tc>
                  <a:txBody>
                    <a:bodyPr/>
                    <a:lstStyle/>
                    <a:p>
                      <a:pPr indent="0" lvl="0" marL="0" rtl="0" algn="ctr">
                        <a:lnSpc>
                          <a:spcPct val="115000"/>
                        </a:lnSpc>
                        <a:spcBef>
                          <a:spcPts val="0"/>
                        </a:spcBef>
                        <a:spcAft>
                          <a:spcPts val="0"/>
                        </a:spcAft>
                        <a:buNone/>
                      </a:pPr>
                      <a:r>
                        <a:rPr b="1" lang="en" sz="1100"/>
                        <a:t>Description</a:t>
                      </a:r>
                      <a:endParaRPr b="1" sz="1100"/>
                    </a:p>
                  </a:txBody>
                  <a:tcPr marT="91425" marB="91425" marR="91425" marL="91425">
                    <a:solidFill>
                      <a:schemeClr val="dk1"/>
                    </a:solidFill>
                  </a:tcPr>
                </a:tc>
              </a:tr>
              <a:tr h="525025">
                <a:tc>
                  <a:txBody>
                    <a:bodyPr/>
                    <a:lstStyle/>
                    <a:p>
                      <a:pPr indent="0" lvl="0" marL="0" rtl="0" algn="l">
                        <a:spcBef>
                          <a:spcPts val="0"/>
                        </a:spcBef>
                        <a:spcAft>
                          <a:spcPts val="0"/>
                        </a:spcAft>
                        <a:buNone/>
                      </a:pPr>
                      <a:r>
                        <a:rPr lang="en" sz="1000"/>
                        <a:t>Test login</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solidFill>
                            <a:srgbClr val="188038"/>
                          </a:solidFill>
                          <a:latin typeface="Roboto Mono"/>
                          <a:ea typeface="Roboto Mono"/>
                          <a:cs typeface="Roboto Mono"/>
                          <a:sym typeface="Roboto Mono"/>
                        </a:rPr>
                        <a:t>test_login.py</a:t>
                      </a:r>
                      <a:endParaRPr sz="1000">
                        <a:solidFill>
                          <a:srgbClr val="188038"/>
                        </a:solidFill>
                        <a:latin typeface="Roboto Mono"/>
                        <a:ea typeface="Roboto Mono"/>
                        <a:cs typeface="Roboto Mono"/>
                        <a:sym typeface="Roboto Mono"/>
                      </a:endParaRPr>
                    </a:p>
                  </a:txBody>
                  <a:tcPr marT="91425" marB="91425" marR="91425" marL="91425">
                    <a:solidFill>
                      <a:schemeClr val="dk1"/>
                    </a:solidFill>
                  </a:tcPr>
                </a:tc>
                <a:tc>
                  <a:txBody>
                    <a:bodyPr/>
                    <a:lstStyle/>
                    <a:p>
                      <a:pPr indent="0" lvl="0" marL="0" rtl="0" algn="l">
                        <a:spcBef>
                          <a:spcPts val="0"/>
                        </a:spcBef>
                        <a:spcAft>
                          <a:spcPts val="0"/>
                        </a:spcAft>
                        <a:buNone/>
                      </a:pPr>
                      <a:r>
                        <a:rPr lang="en" sz="1000"/>
                        <a:t>Valid credentials, invalid credentials, session creation</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t>Validates user authentication flow.</a:t>
                      </a:r>
                      <a:endParaRPr sz="1000"/>
                    </a:p>
                  </a:txBody>
                  <a:tcPr marT="91425" marB="91425" marR="91425" marL="91425">
                    <a:solidFill>
                      <a:schemeClr val="dk1"/>
                    </a:solidFill>
                  </a:tcPr>
                </a:tc>
              </a:tr>
              <a:tr h="525025">
                <a:tc>
                  <a:txBody>
                    <a:bodyPr/>
                    <a:lstStyle/>
                    <a:p>
                      <a:pPr indent="0" lvl="0" marL="0" rtl="0" algn="l">
                        <a:spcBef>
                          <a:spcPts val="0"/>
                        </a:spcBef>
                        <a:spcAft>
                          <a:spcPts val="0"/>
                        </a:spcAft>
                        <a:buNone/>
                      </a:pPr>
                      <a:r>
                        <a:rPr lang="en" sz="1000"/>
                        <a:t>Test register</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solidFill>
                            <a:srgbClr val="188038"/>
                          </a:solidFill>
                          <a:latin typeface="Roboto Mono"/>
                          <a:ea typeface="Roboto Mono"/>
                          <a:cs typeface="Roboto Mono"/>
                          <a:sym typeface="Roboto Mono"/>
                        </a:rPr>
                        <a:t>test_register.py</a:t>
                      </a:r>
                      <a:endParaRPr sz="1000">
                        <a:solidFill>
                          <a:srgbClr val="188038"/>
                        </a:solidFill>
                        <a:latin typeface="Roboto Mono"/>
                        <a:ea typeface="Roboto Mono"/>
                        <a:cs typeface="Roboto Mono"/>
                        <a:sym typeface="Roboto Mono"/>
                      </a:endParaRPr>
                    </a:p>
                  </a:txBody>
                  <a:tcPr marT="91425" marB="91425" marR="91425" marL="91425">
                    <a:solidFill>
                      <a:schemeClr val="dk1"/>
                    </a:solidFill>
                  </a:tcPr>
                </a:tc>
                <a:tc>
                  <a:txBody>
                    <a:bodyPr/>
                    <a:lstStyle/>
                    <a:p>
                      <a:pPr indent="0" lvl="0" marL="0" rtl="0" algn="l">
                        <a:spcBef>
                          <a:spcPts val="0"/>
                        </a:spcBef>
                        <a:spcAft>
                          <a:spcPts val="0"/>
                        </a:spcAft>
                        <a:buNone/>
                      </a:pPr>
                      <a:r>
                        <a:rPr lang="en" sz="1000"/>
                        <a:t>New user registration, duplicate email/username check</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t>Ensures new users can register successfully.</a:t>
                      </a:r>
                      <a:endParaRPr sz="1000"/>
                    </a:p>
                  </a:txBody>
                  <a:tcPr marT="91425" marB="91425" marR="91425" marL="91425">
                    <a:solidFill>
                      <a:schemeClr val="dk1"/>
                    </a:solidFill>
                  </a:tcPr>
                </a:tc>
              </a:tr>
              <a:tr h="525025">
                <a:tc>
                  <a:txBody>
                    <a:bodyPr/>
                    <a:lstStyle/>
                    <a:p>
                      <a:pPr indent="0" lvl="0" marL="0" rtl="0" algn="l">
                        <a:spcBef>
                          <a:spcPts val="0"/>
                        </a:spcBef>
                        <a:spcAft>
                          <a:spcPts val="0"/>
                        </a:spcAft>
                        <a:buNone/>
                      </a:pPr>
                      <a:r>
                        <a:rPr lang="en" sz="1000"/>
                        <a:t>Test profile</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solidFill>
                            <a:srgbClr val="188038"/>
                          </a:solidFill>
                          <a:latin typeface="Roboto Mono"/>
                          <a:ea typeface="Roboto Mono"/>
                          <a:cs typeface="Roboto Mono"/>
                          <a:sym typeface="Roboto Mono"/>
                        </a:rPr>
                        <a:t>test_profile.py</a:t>
                      </a:r>
                      <a:endParaRPr sz="1000">
                        <a:solidFill>
                          <a:srgbClr val="188038"/>
                        </a:solidFill>
                        <a:latin typeface="Roboto Mono"/>
                        <a:ea typeface="Roboto Mono"/>
                        <a:cs typeface="Roboto Mono"/>
                        <a:sym typeface="Roboto Mono"/>
                      </a:endParaRPr>
                    </a:p>
                  </a:txBody>
                  <a:tcPr marT="91425" marB="91425" marR="91425" marL="91425">
                    <a:solidFill>
                      <a:schemeClr val="dk1"/>
                    </a:solidFill>
                  </a:tcPr>
                </a:tc>
                <a:tc>
                  <a:txBody>
                    <a:bodyPr/>
                    <a:lstStyle/>
                    <a:p>
                      <a:pPr indent="0" lvl="0" marL="0" rtl="0" algn="l">
                        <a:spcBef>
                          <a:spcPts val="0"/>
                        </a:spcBef>
                        <a:spcAft>
                          <a:spcPts val="0"/>
                        </a:spcAft>
                        <a:buNone/>
                      </a:pPr>
                      <a:r>
                        <a:rPr lang="en" sz="1000"/>
                        <a:t>Authenticated access, profile update, unauthorized access</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t>Checks access and updates to user profiles.</a:t>
                      </a:r>
                      <a:endParaRPr sz="1000"/>
                    </a:p>
                  </a:txBody>
                  <a:tcPr marT="91425" marB="91425" marR="91425" marL="91425">
                    <a:solidFill>
                      <a:schemeClr val="dk1"/>
                    </a:solidFill>
                  </a:tcPr>
                </a:tc>
              </a:tr>
              <a:tr h="525025">
                <a:tc>
                  <a:txBody>
                    <a:bodyPr/>
                    <a:lstStyle/>
                    <a:p>
                      <a:pPr indent="0" lvl="0" marL="0" rtl="0" algn="l">
                        <a:spcBef>
                          <a:spcPts val="0"/>
                        </a:spcBef>
                        <a:spcAft>
                          <a:spcPts val="0"/>
                        </a:spcAft>
                        <a:buNone/>
                      </a:pPr>
                      <a:r>
                        <a:rPr lang="en" sz="1000"/>
                        <a:t>Test admin</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solidFill>
                            <a:srgbClr val="188038"/>
                          </a:solidFill>
                          <a:latin typeface="Roboto Mono"/>
                          <a:ea typeface="Roboto Mono"/>
                          <a:cs typeface="Roboto Mono"/>
                          <a:sym typeface="Roboto Mono"/>
                        </a:rPr>
                        <a:t>test_admin.py</a:t>
                      </a:r>
                      <a:endParaRPr sz="1000">
                        <a:solidFill>
                          <a:srgbClr val="188038"/>
                        </a:solidFill>
                        <a:latin typeface="Roboto Mono"/>
                        <a:ea typeface="Roboto Mono"/>
                        <a:cs typeface="Roboto Mono"/>
                        <a:sym typeface="Roboto Mono"/>
                      </a:endParaRPr>
                    </a:p>
                  </a:txBody>
                  <a:tcPr marT="91425" marB="91425" marR="91425" marL="91425">
                    <a:solidFill>
                      <a:schemeClr val="dk1"/>
                    </a:solidFill>
                  </a:tcPr>
                </a:tc>
                <a:tc>
                  <a:txBody>
                    <a:bodyPr/>
                    <a:lstStyle/>
                    <a:p>
                      <a:pPr indent="0" lvl="0" marL="0" rtl="0" algn="l">
                        <a:spcBef>
                          <a:spcPts val="0"/>
                        </a:spcBef>
                        <a:spcAft>
                          <a:spcPts val="0"/>
                        </a:spcAft>
                        <a:buNone/>
                      </a:pPr>
                      <a:r>
                        <a:rPr lang="en" sz="1000"/>
                        <a:t>Admin login, admin dashboard access, permissions</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t>Verifies admin-only features are protected.</a:t>
                      </a:r>
                      <a:endParaRPr sz="1000"/>
                    </a:p>
                  </a:txBody>
                  <a:tcPr marT="91425" marB="91425" marR="91425" marL="91425">
                    <a:solidFill>
                      <a:schemeClr val="dk1"/>
                    </a:solidFill>
                  </a:tcPr>
                </a:tc>
              </a:tr>
              <a:tr h="707800">
                <a:tc>
                  <a:txBody>
                    <a:bodyPr/>
                    <a:lstStyle/>
                    <a:p>
                      <a:pPr indent="0" lvl="0" marL="0" rtl="0" algn="l">
                        <a:spcBef>
                          <a:spcPts val="0"/>
                        </a:spcBef>
                        <a:spcAft>
                          <a:spcPts val="0"/>
                        </a:spcAft>
                        <a:buNone/>
                      </a:pPr>
                      <a:r>
                        <a:rPr lang="en" sz="1000"/>
                        <a:t>Test donations</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solidFill>
                            <a:srgbClr val="188038"/>
                          </a:solidFill>
                          <a:latin typeface="Roboto Mono"/>
                          <a:ea typeface="Roboto Mono"/>
                          <a:cs typeface="Roboto Mono"/>
                          <a:sym typeface="Roboto Mono"/>
                        </a:rPr>
                        <a:t>test_donations.py</a:t>
                      </a:r>
                      <a:endParaRPr sz="1000">
                        <a:solidFill>
                          <a:srgbClr val="188038"/>
                        </a:solidFill>
                        <a:latin typeface="Roboto Mono"/>
                        <a:ea typeface="Roboto Mono"/>
                        <a:cs typeface="Roboto Mono"/>
                        <a:sym typeface="Roboto Mono"/>
                      </a:endParaRPr>
                    </a:p>
                  </a:txBody>
                  <a:tcPr marT="91425" marB="91425" marR="91425" marL="91425">
                    <a:solidFill>
                      <a:schemeClr val="dk1"/>
                    </a:solidFill>
                  </a:tcPr>
                </a:tc>
                <a:tc>
                  <a:txBody>
                    <a:bodyPr/>
                    <a:lstStyle/>
                    <a:p>
                      <a:pPr indent="0" lvl="0" marL="0" rtl="0" algn="l">
                        <a:spcBef>
                          <a:spcPts val="0"/>
                        </a:spcBef>
                        <a:spcAft>
                          <a:spcPts val="0"/>
                        </a:spcAft>
                        <a:buNone/>
                      </a:pPr>
                      <a:r>
                        <a:rPr lang="en" sz="1000"/>
                        <a:t>Making a donation, viewing donation history, invalid input</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t>Tests donation flow and related records.</a:t>
                      </a:r>
                      <a:endParaRPr sz="1000"/>
                    </a:p>
                  </a:txBody>
                  <a:tcPr marT="91425" marB="91425" marR="91425" marL="91425">
                    <a:solidFill>
                      <a:schemeClr val="dk1"/>
                    </a:solidFill>
                  </a:tcPr>
                </a:tc>
              </a:tr>
              <a:tr h="707800">
                <a:tc>
                  <a:txBody>
                    <a:bodyPr/>
                    <a:lstStyle/>
                    <a:p>
                      <a:pPr indent="0" lvl="0" marL="0" rtl="0" algn="l">
                        <a:spcBef>
                          <a:spcPts val="0"/>
                        </a:spcBef>
                        <a:spcAft>
                          <a:spcPts val="0"/>
                        </a:spcAft>
                        <a:buNone/>
                      </a:pPr>
                      <a:r>
                        <a:rPr lang="en" sz="1000"/>
                        <a:t>Test notifications</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solidFill>
                            <a:srgbClr val="188038"/>
                          </a:solidFill>
                          <a:latin typeface="Roboto Mono"/>
                          <a:ea typeface="Roboto Mono"/>
                          <a:cs typeface="Roboto Mono"/>
                          <a:sym typeface="Roboto Mono"/>
                        </a:rPr>
                        <a:t>test_notifications.py</a:t>
                      </a:r>
                      <a:endParaRPr sz="1000">
                        <a:solidFill>
                          <a:srgbClr val="188038"/>
                        </a:solidFill>
                        <a:latin typeface="Roboto Mono"/>
                        <a:ea typeface="Roboto Mono"/>
                        <a:cs typeface="Roboto Mono"/>
                        <a:sym typeface="Roboto Mono"/>
                      </a:endParaRPr>
                    </a:p>
                  </a:txBody>
                  <a:tcPr marT="91425" marB="91425" marR="91425" marL="91425">
                    <a:solidFill>
                      <a:schemeClr val="dk1"/>
                    </a:solidFill>
                  </a:tcPr>
                </a:tc>
                <a:tc>
                  <a:txBody>
                    <a:bodyPr/>
                    <a:lstStyle/>
                    <a:p>
                      <a:pPr indent="0" lvl="0" marL="0" rtl="0" algn="l">
                        <a:spcBef>
                          <a:spcPts val="0"/>
                        </a:spcBef>
                        <a:spcAft>
                          <a:spcPts val="0"/>
                        </a:spcAft>
                        <a:buNone/>
                      </a:pPr>
                      <a:r>
                        <a:rPr lang="en" sz="1000"/>
                        <a:t>Sending, receiving, and reading notifications</a:t>
                      </a:r>
                      <a:endParaRPr sz="1000"/>
                    </a:p>
                  </a:txBody>
                  <a:tcPr marT="91425" marB="91425" marR="91425" marL="91425">
                    <a:solidFill>
                      <a:schemeClr val="dk1"/>
                    </a:solidFill>
                  </a:tcPr>
                </a:tc>
                <a:tc>
                  <a:txBody>
                    <a:bodyPr/>
                    <a:lstStyle/>
                    <a:p>
                      <a:pPr indent="0" lvl="0" marL="0" rtl="0" algn="l">
                        <a:spcBef>
                          <a:spcPts val="0"/>
                        </a:spcBef>
                        <a:spcAft>
                          <a:spcPts val="0"/>
                        </a:spcAft>
                        <a:buNone/>
                      </a:pPr>
                      <a:r>
                        <a:rPr lang="en" sz="1000"/>
                        <a:t>Ensures users receive relevant notifications.</a:t>
                      </a:r>
                      <a:endParaRPr sz="1000"/>
                    </a:p>
                  </a:txBody>
                  <a:tcPr marT="91425" marB="91425" marR="91425" marL="91425">
                    <a:solidFill>
                      <a:schemeClr val="dk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ctrTitle"/>
          </p:nvPr>
        </p:nvSpPr>
        <p:spPr>
          <a:xfrm>
            <a:off x="224708" y="-8590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800"/>
              <a:t>How the information interacts</a:t>
            </a:r>
            <a:endParaRPr sz="4800"/>
          </a:p>
        </p:txBody>
      </p:sp>
      <p:sp>
        <p:nvSpPr>
          <p:cNvPr id="148" name="Google Shape;148;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9" name="Google Shape;149;p27" title="mini_gofundme_db_relationships.jpeg"/>
          <p:cNvPicPr preferRelativeResize="0"/>
          <p:nvPr/>
        </p:nvPicPr>
        <p:blipFill>
          <a:blip r:embed="rId3">
            <a:alphaModFix/>
          </a:blip>
          <a:stretch>
            <a:fillRect/>
          </a:stretch>
        </p:blipFill>
        <p:spPr>
          <a:xfrm>
            <a:off x="1195925" y="1069800"/>
            <a:ext cx="4673576" cy="3901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Demo!</a:t>
            </a:r>
            <a:endParaRPr/>
          </a:p>
        </p:txBody>
      </p:sp>
      <p:sp>
        <p:nvSpPr>
          <p:cNvPr id="155" name="Google Shape;155;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ctrTitle"/>
          </p:nvPr>
        </p:nvSpPr>
        <p:spPr>
          <a:xfrm>
            <a:off x="878100" y="252075"/>
            <a:ext cx="6963300" cy="61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Challenges/Successes</a:t>
            </a:r>
            <a:endParaRPr/>
          </a:p>
        </p:txBody>
      </p:sp>
      <p:sp>
        <p:nvSpPr>
          <p:cNvPr id="161" name="Google Shape;161;p29"/>
          <p:cNvSpPr txBox="1"/>
          <p:nvPr>
            <p:ph idx="1" type="subTitle"/>
          </p:nvPr>
        </p:nvSpPr>
        <p:spPr>
          <a:xfrm>
            <a:off x="311700" y="869175"/>
            <a:ext cx="8520600" cy="3853200"/>
          </a:xfrm>
          <a:prstGeom prst="rect">
            <a:avLst/>
          </a:prstGeom>
        </p:spPr>
        <p:txBody>
          <a:bodyPr anchorCtr="0" anchor="t" bIns="91425" lIns="91425" spcFirstLastPara="1" rIns="91425" wrap="square" tIns="91425">
            <a:normAutofit lnSpcReduction="20000"/>
          </a:bodyPr>
          <a:lstStyle/>
          <a:p>
            <a:pPr indent="-406400" lvl="0" marL="457200" rtl="0" algn="l">
              <a:spcBef>
                <a:spcPts val="0"/>
              </a:spcBef>
              <a:spcAft>
                <a:spcPts val="0"/>
              </a:spcAft>
              <a:buSzPts val="2800"/>
              <a:buChar char="●"/>
            </a:pPr>
            <a:r>
              <a:rPr lang="en"/>
              <a:t>Challenges</a:t>
            </a:r>
            <a:endParaRPr/>
          </a:p>
          <a:p>
            <a:pPr indent="-406400" lvl="1" marL="914400" rtl="0" algn="l">
              <a:spcBef>
                <a:spcPts val="0"/>
              </a:spcBef>
              <a:spcAft>
                <a:spcPts val="0"/>
              </a:spcAft>
              <a:buSzPts val="2800"/>
              <a:buChar char="○"/>
            </a:pPr>
            <a:r>
              <a:rPr lang="en"/>
              <a:t>Hard to schedule meetings</a:t>
            </a:r>
            <a:endParaRPr/>
          </a:p>
          <a:p>
            <a:pPr indent="-406400" lvl="1" marL="914400" rtl="0" algn="l">
              <a:spcBef>
                <a:spcPts val="0"/>
              </a:spcBef>
              <a:spcAft>
                <a:spcPts val="0"/>
              </a:spcAft>
              <a:buSzPts val="2800"/>
              <a:buChar char="○"/>
            </a:pPr>
            <a:r>
              <a:rPr lang="en"/>
              <a:t>Inexperience with github, had to revert many changes and create another</a:t>
            </a:r>
            <a:endParaRPr/>
          </a:p>
          <a:p>
            <a:pPr indent="-406400" lvl="0" marL="457200" rtl="0" algn="l">
              <a:spcBef>
                <a:spcPts val="0"/>
              </a:spcBef>
              <a:spcAft>
                <a:spcPts val="0"/>
              </a:spcAft>
              <a:buSzPts val="2800"/>
              <a:buChar char="●"/>
            </a:pPr>
            <a:r>
              <a:rPr lang="en"/>
              <a:t>Successes</a:t>
            </a:r>
            <a:endParaRPr/>
          </a:p>
          <a:p>
            <a:pPr indent="-406400" lvl="1" marL="914400" rtl="0" algn="l">
              <a:spcBef>
                <a:spcPts val="0"/>
              </a:spcBef>
              <a:spcAft>
                <a:spcPts val="0"/>
              </a:spcAft>
              <a:buSzPts val="2800"/>
              <a:buChar char="○"/>
            </a:pPr>
            <a:r>
              <a:rPr lang="en"/>
              <a:t>Successfully integrate feedback</a:t>
            </a:r>
            <a:endParaRPr/>
          </a:p>
          <a:p>
            <a:pPr indent="-406400" lvl="1" marL="914400" rtl="0" algn="l">
              <a:spcBef>
                <a:spcPts val="0"/>
              </a:spcBef>
              <a:spcAft>
                <a:spcPts val="0"/>
              </a:spcAft>
              <a:buSzPts val="2800"/>
              <a:buChar char="○"/>
            </a:pPr>
            <a:r>
              <a:rPr lang="en"/>
              <a:t>Pinpoint core functionalities and iterate on smaller ideas</a:t>
            </a:r>
            <a:endParaRPr/>
          </a:p>
          <a:p>
            <a:pPr indent="-406400" lvl="1" marL="914400" rtl="0" algn="l">
              <a:spcBef>
                <a:spcPts val="0"/>
              </a:spcBef>
              <a:spcAft>
                <a:spcPts val="0"/>
              </a:spcAft>
              <a:buSzPts val="2800"/>
              <a:buChar char="○"/>
            </a:pPr>
            <a:r>
              <a:rPr lang="en"/>
              <a:t>Able to add in ideas from every developer and solve problems collaboratively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ctrTitle"/>
          </p:nvPr>
        </p:nvSpPr>
        <p:spPr>
          <a:xfrm>
            <a:off x="512075" y="604875"/>
            <a:ext cx="8123100" cy="102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Things we learned/Moving forward</a:t>
            </a:r>
            <a:endParaRPr/>
          </a:p>
        </p:txBody>
      </p:sp>
      <p:sp>
        <p:nvSpPr>
          <p:cNvPr id="167" name="Google Shape;167;p30"/>
          <p:cNvSpPr txBox="1"/>
          <p:nvPr>
            <p:ph idx="1" type="subTitle"/>
          </p:nvPr>
        </p:nvSpPr>
        <p:spPr>
          <a:xfrm>
            <a:off x="512075" y="1653064"/>
            <a:ext cx="8123100" cy="28440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Char char="●"/>
            </a:pPr>
            <a:r>
              <a:rPr lang="en" sz="2000"/>
              <a:t>Communication and collaboration is key since even in coding, there are creativity involved. Collecting all of those styles into one product is challenging.</a:t>
            </a:r>
            <a:endParaRPr sz="2000"/>
          </a:p>
          <a:p>
            <a:pPr indent="-355600" lvl="0" marL="457200" rtl="0" algn="l">
              <a:spcBef>
                <a:spcPts val="0"/>
              </a:spcBef>
              <a:spcAft>
                <a:spcPts val="0"/>
              </a:spcAft>
              <a:buSzPts val="2000"/>
              <a:buChar char="●"/>
            </a:pPr>
            <a:r>
              <a:rPr lang="en" sz="2000"/>
              <a:t>It is </a:t>
            </a:r>
            <a:r>
              <a:rPr lang="en" sz="2000"/>
              <a:t>important</a:t>
            </a:r>
            <a:r>
              <a:rPr lang="en" sz="2000"/>
              <a:t> to keep track of the changes made by each individual and pull the changes in GitHub with the latest version</a:t>
            </a:r>
            <a:endParaRPr sz="2000"/>
          </a:p>
          <a:p>
            <a:pPr indent="-355600" lvl="0" marL="457200" rtl="0" algn="l">
              <a:spcBef>
                <a:spcPts val="0"/>
              </a:spcBef>
              <a:spcAft>
                <a:spcPts val="0"/>
              </a:spcAft>
              <a:buSzPts val="2000"/>
              <a:buChar char="●"/>
            </a:pPr>
            <a:r>
              <a:rPr lang="en" sz="2000"/>
              <a:t>Creating tests are as important as creating features!</a:t>
            </a:r>
            <a:endParaRPr sz="2000"/>
          </a:p>
          <a:p>
            <a:pPr indent="-355600" lvl="0" marL="457200" rtl="0" algn="l">
              <a:spcBef>
                <a:spcPts val="0"/>
              </a:spcBef>
              <a:spcAft>
                <a:spcPts val="0"/>
              </a:spcAft>
              <a:buSzPts val="2000"/>
              <a:buChar char="●"/>
            </a:pPr>
            <a:r>
              <a:rPr lang="en" sz="2000"/>
              <a:t>Organization is important</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Any questions?</a:t>
            </a:r>
            <a:endParaRPr/>
          </a:p>
        </p:txBody>
      </p:sp>
      <p:sp>
        <p:nvSpPr>
          <p:cNvPr id="173" name="Google Shape;173;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0" y="165475"/>
            <a:ext cx="8520600" cy="955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Refresher of milestone 2</a:t>
            </a:r>
            <a:endParaRPr/>
          </a:p>
        </p:txBody>
      </p:sp>
      <p:sp>
        <p:nvSpPr>
          <p:cNvPr id="62" name="Google Shape;62;p14"/>
          <p:cNvSpPr txBox="1"/>
          <p:nvPr>
            <p:ph idx="1" type="subTitle"/>
          </p:nvPr>
        </p:nvSpPr>
        <p:spPr>
          <a:xfrm>
            <a:off x="311700" y="1192346"/>
            <a:ext cx="8123100" cy="1701600"/>
          </a:xfrm>
          <a:prstGeom prst="rect">
            <a:avLst/>
          </a:prstGeom>
        </p:spPr>
        <p:txBody>
          <a:bodyPr anchorCtr="0" anchor="t" bIns="91425" lIns="91425" spcFirstLastPara="1" rIns="91425" wrap="square" tIns="91425">
            <a:normAutofit lnSpcReduction="20000"/>
          </a:bodyPr>
          <a:lstStyle/>
          <a:p>
            <a:pPr indent="-406400" lvl="0" marL="457200" rtl="0" algn="l">
              <a:spcBef>
                <a:spcPts val="0"/>
              </a:spcBef>
              <a:spcAft>
                <a:spcPts val="0"/>
              </a:spcAft>
              <a:buSzPts val="2800"/>
              <a:buChar char="●"/>
            </a:pPr>
            <a:r>
              <a:rPr lang="en"/>
              <a:t>New changes added</a:t>
            </a:r>
            <a:endParaRPr/>
          </a:p>
          <a:p>
            <a:pPr indent="-406400" lvl="0" marL="457200" rtl="0" algn="l">
              <a:spcBef>
                <a:spcPts val="0"/>
              </a:spcBef>
              <a:spcAft>
                <a:spcPts val="0"/>
              </a:spcAft>
              <a:buSzPts val="2800"/>
              <a:buChar char="●"/>
            </a:pPr>
            <a:r>
              <a:rPr lang="en"/>
              <a:t>Feedback </a:t>
            </a:r>
            <a:r>
              <a:rPr lang="en"/>
              <a:t>implementation</a:t>
            </a:r>
            <a:r>
              <a:rPr lang="en"/>
              <a:t> </a:t>
            </a:r>
            <a:endParaRPr/>
          </a:p>
          <a:p>
            <a:pPr indent="-406400" lvl="0" marL="457200" rtl="0" algn="l">
              <a:spcBef>
                <a:spcPts val="0"/>
              </a:spcBef>
              <a:spcAft>
                <a:spcPts val="0"/>
              </a:spcAft>
              <a:buSzPts val="2800"/>
              <a:buChar char="●"/>
            </a:pPr>
            <a:r>
              <a:rPr lang="en"/>
              <a:t>Demo</a:t>
            </a:r>
            <a:endParaRPr/>
          </a:p>
          <a:p>
            <a:pPr indent="-406400" lvl="0" marL="457200" rtl="0" algn="l">
              <a:spcBef>
                <a:spcPts val="0"/>
              </a:spcBef>
              <a:spcAft>
                <a:spcPts val="0"/>
              </a:spcAft>
              <a:buSzPts val="2800"/>
              <a:buChar char="●"/>
            </a:pPr>
            <a:r>
              <a:rPr lang="en"/>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idx="1" type="subTitle"/>
          </p:nvPr>
        </p:nvSpPr>
        <p:spPr>
          <a:xfrm>
            <a:off x="5522025" y="885200"/>
            <a:ext cx="3460200" cy="35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User Story - As a user affected by a natural disaster, I want to post a fundraising campaign with a title, description and percentage towards financial goal.</a:t>
            </a:r>
            <a:endParaRPr sz="2000"/>
          </a:p>
        </p:txBody>
      </p:sp>
      <p:pic>
        <p:nvPicPr>
          <p:cNvPr id="68" name="Google Shape;68;p15" title="Screenshot 2025-04-22 at 2.51.05 PM.png"/>
          <p:cNvPicPr preferRelativeResize="0"/>
          <p:nvPr/>
        </p:nvPicPr>
        <p:blipFill>
          <a:blip r:embed="rId3">
            <a:alphaModFix/>
          </a:blip>
          <a:stretch>
            <a:fillRect/>
          </a:stretch>
        </p:blipFill>
        <p:spPr>
          <a:xfrm>
            <a:off x="299300" y="860000"/>
            <a:ext cx="5129199" cy="3951301"/>
          </a:xfrm>
          <a:prstGeom prst="rect">
            <a:avLst/>
          </a:prstGeom>
          <a:noFill/>
          <a:ln>
            <a:noFill/>
          </a:ln>
        </p:spPr>
      </p:pic>
      <p:sp>
        <p:nvSpPr>
          <p:cNvPr id="69" name="Google Shape;69;p15"/>
          <p:cNvSpPr txBox="1"/>
          <p:nvPr>
            <p:ph type="ctrTitle"/>
          </p:nvPr>
        </p:nvSpPr>
        <p:spPr>
          <a:xfrm>
            <a:off x="332800" y="170300"/>
            <a:ext cx="7966200" cy="689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000"/>
              <a:t>Feedback from Milestone 1</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5" name="Google Shape;75;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6" name="Google Shape;76;p16" title="Screenshot 2025-04-22 at 2.42.13 PM.png"/>
          <p:cNvPicPr preferRelativeResize="0"/>
          <p:nvPr/>
        </p:nvPicPr>
        <p:blipFill>
          <a:blip r:embed="rId3">
            <a:alphaModFix/>
          </a:blip>
          <a:stretch>
            <a:fillRect/>
          </a:stretch>
        </p:blipFill>
        <p:spPr>
          <a:xfrm>
            <a:off x="518450" y="932400"/>
            <a:ext cx="7883924" cy="3872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ctrTitle"/>
          </p:nvPr>
        </p:nvSpPr>
        <p:spPr>
          <a:xfrm>
            <a:off x="713800" y="170300"/>
            <a:ext cx="7966200" cy="689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000"/>
              <a:t>Feedback from milestone 1</a:t>
            </a:r>
            <a:endParaRPr sz="4000"/>
          </a:p>
        </p:txBody>
      </p:sp>
      <p:sp>
        <p:nvSpPr>
          <p:cNvPr id="82" name="Google Shape;82;p17"/>
          <p:cNvSpPr txBox="1"/>
          <p:nvPr>
            <p:ph idx="1" type="subTitle"/>
          </p:nvPr>
        </p:nvSpPr>
        <p:spPr>
          <a:xfrm>
            <a:off x="311700" y="783825"/>
            <a:ext cx="8520600" cy="3519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Feedback: “...could be abused if stories are non-validated”</a:t>
            </a:r>
            <a:endParaRPr sz="2000"/>
          </a:p>
          <a:p>
            <a:pPr indent="0" lvl="0" marL="0" rtl="0" algn="ctr">
              <a:spcBef>
                <a:spcPts val="0"/>
              </a:spcBef>
              <a:spcAft>
                <a:spcPts val="0"/>
              </a:spcAft>
              <a:buNone/>
            </a:pPr>
            <a:r>
              <a:rPr lang="en" sz="2000"/>
              <a:t>User Story: “As a developer, I want to review new campaigns to filter out inappropriate submissions”</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a:p>
        </p:txBody>
      </p:sp>
      <p:pic>
        <p:nvPicPr>
          <p:cNvPr id="83" name="Google Shape;83;p17"/>
          <p:cNvPicPr preferRelativeResize="0"/>
          <p:nvPr/>
        </p:nvPicPr>
        <p:blipFill>
          <a:blip r:embed="rId3">
            <a:alphaModFix/>
          </a:blip>
          <a:stretch>
            <a:fillRect/>
          </a:stretch>
        </p:blipFill>
        <p:spPr>
          <a:xfrm>
            <a:off x="387900" y="1848850"/>
            <a:ext cx="3876851" cy="3142249"/>
          </a:xfrm>
          <a:prstGeom prst="rect">
            <a:avLst/>
          </a:prstGeom>
          <a:noFill/>
          <a:ln>
            <a:noFill/>
          </a:ln>
        </p:spPr>
      </p:pic>
      <p:pic>
        <p:nvPicPr>
          <p:cNvPr id="84" name="Google Shape;84;p17"/>
          <p:cNvPicPr preferRelativeResize="0"/>
          <p:nvPr/>
        </p:nvPicPr>
        <p:blipFill>
          <a:blip r:embed="rId4">
            <a:alphaModFix/>
          </a:blip>
          <a:stretch>
            <a:fillRect/>
          </a:stretch>
        </p:blipFill>
        <p:spPr>
          <a:xfrm>
            <a:off x="4800603" y="1850225"/>
            <a:ext cx="4295122" cy="3142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ctrTitle"/>
          </p:nvPr>
        </p:nvSpPr>
        <p:spPr>
          <a:xfrm>
            <a:off x="510438" y="209925"/>
            <a:ext cx="8123100" cy="985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sz="4000"/>
          </a:p>
          <a:p>
            <a:pPr indent="0" lvl="0" marL="0" rtl="0" algn="ctr">
              <a:spcBef>
                <a:spcPts val="0"/>
              </a:spcBef>
              <a:spcAft>
                <a:spcPts val="0"/>
              </a:spcAft>
              <a:buNone/>
            </a:pPr>
            <a:r>
              <a:rPr lang="en"/>
              <a:t>Feedback from Milestone 1</a:t>
            </a:r>
            <a:endParaRPr/>
          </a:p>
        </p:txBody>
      </p:sp>
      <p:sp>
        <p:nvSpPr>
          <p:cNvPr id="90" name="Google Shape;90;p18"/>
          <p:cNvSpPr txBox="1"/>
          <p:nvPr>
            <p:ph idx="1" type="subTitle"/>
          </p:nvPr>
        </p:nvSpPr>
        <p:spPr>
          <a:xfrm>
            <a:off x="510425" y="1195130"/>
            <a:ext cx="8123100" cy="1308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User Story - </a:t>
            </a:r>
            <a:r>
              <a:rPr lang="en"/>
              <a:t>As a donor, I want to be able to see where my donations go towards on successful campaigns</a:t>
            </a:r>
            <a:endParaRPr/>
          </a:p>
        </p:txBody>
      </p:sp>
      <p:pic>
        <p:nvPicPr>
          <p:cNvPr id="91" name="Google Shape;91;p18"/>
          <p:cNvPicPr preferRelativeResize="0"/>
          <p:nvPr/>
        </p:nvPicPr>
        <p:blipFill>
          <a:blip r:embed="rId3">
            <a:alphaModFix/>
          </a:blip>
          <a:stretch>
            <a:fillRect/>
          </a:stretch>
        </p:blipFill>
        <p:spPr>
          <a:xfrm>
            <a:off x="618500" y="2571738"/>
            <a:ext cx="7305675" cy="2295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ctrTitle"/>
          </p:nvPr>
        </p:nvSpPr>
        <p:spPr>
          <a:xfrm>
            <a:off x="311700" y="168925"/>
            <a:ext cx="8117100" cy="93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Feedback from milestone 1</a:t>
            </a:r>
            <a:endParaRPr/>
          </a:p>
        </p:txBody>
      </p:sp>
      <p:sp>
        <p:nvSpPr>
          <p:cNvPr id="97" name="Google Shape;97;p19"/>
          <p:cNvSpPr txBox="1"/>
          <p:nvPr>
            <p:ph idx="1" type="subTitle"/>
          </p:nvPr>
        </p:nvSpPr>
        <p:spPr>
          <a:xfrm>
            <a:off x="311700" y="1104025"/>
            <a:ext cx="8520600" cy="361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t>
            </a:r>
            <a:r>
              <a:rPr lang="en"/>
              <a:t>and it is important that we are able to follow projects and receive updates on posts without having to visit each project page. We might want to keep an eye on several campaigns and decide at a later date whether or not to help fund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ctrTitle"/>
          </p:nvPr>
        </p:nvSpPr>
        <p:spPr>
          <a:xfrm>
            <a:off x="311700" y="351800"/>
            <a:ext cx="8520600" cy="5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720"/>
              <a:t>Screenshots of the functionalities created:</a:t>
            </a:r>
            <a:endParaRPr sz="2720"/>
          </a:p>
        </p:txBody>
      </p:sp>
      <p:sp>
        <p:nvSpPr>
          <p:cNvPr id="103" name="Google Shape;103;p20"/>
          <p:cNvSpPr txBox="1"/>
          <p:nvPr>
            <p:ph idx="1" type="subTitle"/>
          </p:nvPr>
        </p:nvSpPr>
        <p:spPr>
          <a:xfrm>
            <a:off x="311700" y="1299450"/>
            <a:ext cx="8520600" cy="3759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04" name="Google Shape;104;p20"/>
          <p:cNvPicPr preferRelativeResize="0"/>
          <p:nvPr/>
        </p:nvPicPr>
        <p:blipFill>
          <a:blip r:embed="rId3">
            <a:alphaModFix/>
          </a:blip>
          <a:stretch>
            <a:fillRect/>
          </a:stretch>
        </p:blipFill>
        <p:spPr>
          <a:xfrm>
            <a:off x="402975" y="1034400"/>
            <a:ext cx="7395302" cy="1361000"/>
          </a:xfrm>
          <a:prstGeom prst="rect">
            <a:avLst/>
          </a:prstGeom>
          <a:noFill/>
          <a:ln>
            <a:noFill/>
          </a:ln>
        </p:spPr>
      </p:pic>
      <p:pic>
        <p:nvPicPr>
          <p:cNvPr id="105" name="Google Shape;105;p20"/>
          <p:cNvPicPr preferRelativeResize="0"/>
          <p:nvPr/>
        </p:nvPicPr>
        <p:blipFill>
          <a:blip r:embed="rId4">
            <a:alphaModFix/>
          </a:blip>
          <a:stretch>
            <a:fillRect/>
          </a:stretch>
        </p:blipFill>
        <p:spPr>
          <a:xfrm>
            <a:off x="364875" y="2654825"/>
            <a:ext cx="7606100" cy="214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ctrTitle"/>
          </p:nvPr>
        </p:nvSpPr>
        <p:spPr>
          <a:xfrm>
            <a:off x="440600" y="442300"/>
            <a:ext cx="5730600" cy="63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380"/>
              <a:t>Design Mockup </a:t>
            </a:r>
            <a:endParaRPr sz="4380"/>
          </a:p>
        </p:txBody>
      </p:sp>
      <p:sp>
        <p:nvSpPr>
          <p:cNvPr id="111" name="Google Shape;111;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